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04672" y="868680"/>
            <a:ext cx="658368" cy="658368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04672" y="868680"/>
            <a:ext cx="658368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 i="0">
                <a:solidFill>
                  <a:srgbClr val="0A0F1E"/>
                </a:solidFill>
                <a:latin typeface="Trebuchet MS"/>
              </a:rPr>
              <a:t>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9344" y="868680"/>
            <a:ext cx="7315200" cy="566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00C2B2"/>
                </a:solidFill>
                <a:latin typeface="Trebuchet MS"/>
              </a:rPr>
              <a:t>VAULTIC SYSTEMS GROUP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09344" y="1508760"/>
            <a:ext cx="7315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F0F4FF"/>
                </a:solidFill>
                <a:latin typeface="Trebuchet MS"/>
              </a:rPr>
              <a:t>The Identity Layer for Live Entertainment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09344" y="2011680"/>
            <a:ext cx="7315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64748B"/>
                </a:solidFill>
                <a:latin typeface="Calibri"/>
              </a:rPr>
              <a:t>EchoPrint  ·  PostMind  ·  ShowMind</a:t>
            </a:r>
          </a:p>
        </p:txBody>
      </p:sp>
      <p:sp>
        <p:nvSpPr>
          <p:cNvPr id="8" name="Rectangle 7"/>
          <p:cNvSpPr/>
          <p:nvPr/>
        </p:nvSpPr>
        <p:spPr>
          <a:xfrm>
            <a:off x="1609344" y="2450592"/>
            <a:ext cx="5120640" cy="22860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609344" y="2542032"/>
            <a:ext cx="7315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4748B"/>
                </a:solidFill>
                <a:latin typeface="Calibri"/>
              </a:rPr>
              <a:t>Biometric Consent  ·  On-Chain Royalties  ·  Autonomous Production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1168" y="3127248"/>
            <a:ext cx="8741664" cy="141732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01168" y="3127248"/>
            <a:ext cx="8741664" cy="54864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3310128"/>
            <a:ext cx="1920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00C2B2"/>
                </a:solidFill>
                <a:latin typeface="Trebuchet MS"/>
              </a:rPr>
              <a:t>$18B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858768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64748B"/>
                </a:solidFill>
                <a:latin typeface="Calibri"/>
              </a:rPr>
              <a:t>Compliance Gap Today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43200" y="3310128"/>
            <a:ext cx="1920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00C2B2"/>
                </a:solidFill>
                <a:latin typeface="Trebuchet MS"/>
              </a:rPr>
              <a:t>4 sec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0" y="3858768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64748B"/>
                </a:solidFill>
                <a:latin typeface="Calibri"/>
              </a:rPr>
              <a:t>On-Chain Consent (XRPL)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37759" y="3310128"/>
            <a:ext cx="1920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00C2B2"/>
                </a:solidFill>
                <a:latin typeface="Trebuchet MS"/>
              </a:rPr>
              <a:t>8%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37759" y="3858768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64748B"/>
                </a:solidFill>
                <a:latin typeface="Calibri"/>
              </a:rPr>
              <a:t>Royalty Floor (ISO Engine)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32319" y="3310128"/>
            <a:ext cx="19202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 i="0">
                <a:solidFill>
                  <a:srgbClr val="00C2B2"/>
                </a:solidFill>
                <a:latin typeface="Trebuchet MS"/>
              </a:rPr>
              <a:t>468pt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32319" y="3858768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0">
                <a:solidFill>
                  <a:srgbClr val="64748B"/>
                </a:solidFill>
                <a:latin typeface="Calibri"/>
              </a:rPr>
              <a:t>FaceMesh Biometric Precision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395728" y="3273552"/>
            <a:ext cx="18288" cy="1115568"/>
          </a:xfrm>
          <a:prstGeom prst="rect">
            <a:avLst/>
          </a:prstGeom>
          <a:solidFill>
            <a:srgbClr val="1E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590288" y="3273552"/>
            <a:ext cx="18288" cy="1115568"/>
          </a:xfrm>
          <a:prstGeom prst="rect">
            <a:avLst/>
          </a:prstGeom>
          <a:solidFill>
            <a:srgbClr val="1E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784847" y="3273552"/>
            <a:ext cx="18288" cy="1115568"/>
          </a:xfrm>
          <a:prstGeom prst="rect">
            <a:avLst/>
          </a:prstGeom>
          <a:solidFill>
            <a:srgbClr val="1E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949440" y="1965960"/>
            <a:ext cx="1828800" cy="475488"/>
          </a:xfrm>
          <a:prstGeom prst="rect">
            <a:avLst/>
          </a:prstGeom>
          <a:solidFill>
            <a:srgbClr val="1A2235"/>
          </a:solidFill>
          <a:ln w="8890">
            <a:solidFill>
              <a:srgbClr val="00C2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995160" y="2002536"/>
            <a:ext cx="17373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00C2B2"/>
                </a:solidFill>
                <a:latin typeface="Calibri"/>
              </a:rPr>
              <a:t>Live on XRPL Testnet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95160" y="2221992"/>
            <a:ext cx="17373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Calibri"/>
              </a:rPr>
              <a:t>Real biometric POC running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74320" y="4791456"/>
            <a:ext cx="85953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Calibri"/>
              </a:rPr>
              <a:t>vaulticsystemsgroup.com  |  chip@vaulticsystemsgroup.com  |  CONFIDENTIAL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" y="0"/>
            <a:ext cx="9089136" cy="77724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914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F4FF"/>
                </a:solidFill>
                <a:latin typeface="Trebuchet MS"/>
              </a:rPr>
              <a:t>THE ASK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30352"/>
            <a:ext cx="8229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Two parallel tracks — strategic pilots now, non-dilutive funding immediately after LLC formation.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4782312"/>
            <a:ext cx="8595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Calibri"/>
              </a:rPr>
              <a:t>Vaultic Systems Group  |  vaulticsystemsgroup.com  |  chip@vaulticsystemsgroup.com  |  CONFIDENTIAL 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201168" y="932688"/>
            <a:ext cx="4160520" cy="365760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01168" y="932688"/>
            <a:ext cx="4160520" cy="64008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5760" y="1042415"/>
            <a:ext cx="3840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C2B2"/>
                </a:solidFill>
                <a:latin typeface="Trebuchet MS"/>
              </a:rPr>
              <a:t>Track 1 — Strategic Pilots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1444752"/>
            <a:ext cx="37947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64748B"/>
                </a:solidFill>
                <a:latin typeface="Calibri"/>
              </a:rPr>
              <a:t>Seeking 3 studio or live event partners for a paid pilot in Q3 2026.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" y="2011680"/>
            <a:ext cx="82296" cy="82296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12064" y="1920240"/>
            <a:ext cx="36576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0F4FF"/>
                </a:solidFill>
                <a:latin typeface="Calibri"/>
              </a:rPr>
              <a:t>EchoPrint enrollment for 5–10 performers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377440"/>
            <a:ext cx="82296" cy="82296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" y="2286000"/>
            <a:ext cx="36576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0F4FF"/>
                </a:solidFill>
                <a:latin typeface="Calibri"/>
              </a:rPr>
              <a:t>PostMind consent workflow integration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2743200"/>
            <a:ext cx="82296" cy="82296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12064" y="2651760"/>
            <a:ext cx="36576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0F4FF"/>
                </a:solidFill>
                <a:latin typeface="Calibri"/>
              </a:rPr>
              <a:t>Real XRPL consent records — audit-ready output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3108960"/>
            <a:ext cx="82296" cy="82296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12064" y="3017520"/>
            <a:ext cx="36576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0F4FF"/>
                </a:solidFill>
                <a:latin typeface="Calibri"/>
              </a:rPr>
              <a:t>RLUSD royalty test payments end-to-end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3474720"/>
            <a:ext cx="82296" cy="82296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12064" y="3383280"/>
            <a:ext cx="365760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F0F4FF"/>
                </a:solidFill>
                <a:latin typeface="Calibri"/>
              </a:rPr>
              <a:t>Pilot fee: $5K–$15K depending on scope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47472" y="3822191"/>
            <a:ext cx="3840480" cy="594360"/>
          </a:xfrm>
          <a:prstGeom prst="rect">
            <a:avLst/>
          </a:prstGeom>
          <a:solidFill>
            <a:srgbClr val="1A2235"/>
          </a:solidFill>
          <a:ln w="7620">
            <a:solidFill>
              <a:srgbClr val="00C2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75488" y="3858768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00C2B2"/>
                </a:solidFill>
                <a:latin typeface="Calibri"/>
              </a:rPr>
              <a:t>Ideal partner: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5488" y="4059936"/>
            <a:ext cx="370332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1">
                <a:solidFill>
                  <a:srgbClr val="64748B"/>
                </a:solidFill>
                <a:latin typeface="Calibri"/>
              </a:rPr>
              <a:t>Studio, post house, live event promoter, or entertainment union exploring AI consent compliance.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44568" y="932688"/>
            <a:ext cx="4361688" cy="365760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544568" y="932688"/>
            <a:ext cx="4361688" cy="64008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09160" y="1042415"/>
            <a:ext cx="40233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A855F7"/>
                </a:solidFill>
                <a:latin typeface="Trebuchet MS"/>
              </a:rPr>
              <a:t>Track 2 — Funding Pathway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709160" y="1444752"/>
            <a:ext cx="4023360" cy="694944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709160" y="1444752"/>
            <a:ext cx="64008" cy="694944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846320" y="1490472"/>
            <a:ext cx="374903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0F4FF"/>
                </a:solidFill>
                <a:latin typeface="Calibri"/>
              </a:rPr>
              <a:t>NOW  —  Aleo Network Foundation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46320" y="1792224"/>
            <a:ext cx="3749039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Calibri"/>
              </a:rPr>
              <a:t>Up to $100K. Privacy-first identity apps. Rolling deadline. Apply immediately post-LLC formation.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709160" y="2231136"/>
            <a:ext cx="4023360" cy="694944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4709160" y="2231136"/>
            <a:ext cx="64008" cy="694944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846320" y="2276856"/>
            <a:ext cx="374903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0F4FF"/>
                </a:solidFill>
                <a:latin typeface="Calibri"/>
              </a:rPr>
              <a:t>POST-LLC  —  NSF SBIR Phase I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846320" y="2578608"/>
            <a:ext cx="3749039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Calibri"/>
              </a:rPr>
              <a:t>~$275K non-dilutive federal grant. Requires active LLC. R&amp;D in biometric consent systems.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709160" y="3017520"/>
            <a:ext cx="4023360" cy="694944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709160" y="3017520"/>
            <a:ext cx="64008" cy="694944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4846320" y="3063239"/>
            <a:ext cx="374903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0F4FF"/>
                </a:solidFill>
                <a:latin typeface="Calibri"/>
              </a:rPr>
              <a:t>Q4 2026  —  Seed Round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846320" y="3364991"/>
            <a:ext cx="3749039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Calibri"/>
              </a:rPr>
              <a:t>$750K–$1.5M. With 2–3 pilots live + SBIR award, narrative is de-risked for angel / micro-VC.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709160" y="3803904"/>
            <a:ext cx="4023360" cy="694944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4709160" y="3803904"/>
            <a:ext cx="64008" cy="694944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4846320" y="3849624"/>
            <a:ext cx="3749039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0F4FF"/>
                </a:solidFill>
                <a:latin typeface="Calibri"/>
              </a:rPr>
              <a:t>2027  —  Series 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846320" y="4151376"/>
            <a:ext cx="3749039" cy="301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Calibri"/>
              </a:rPr>
              <a:t>$5M–$10M. Scale PostMind + ShowMind infrastructure once union / studio contract is in place.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" y="0"/>
            <a:ext cx="9089136" cy="64008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04672" y="274320"/>
            <a:ext cx="7772400" cy="1783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0F4FF"/>
                </a:solidFill>
                <a:latin typeface="Trebuchet MS"/>
              </a:rPr>
              <a:t>The infrastructure for
human creative identity
doesn't exist yet.</a:t>
            </a:r>
          </a:p>
        </p:txBody>
      </p:sp>
      <p:sp>
        <p:nvSpPr>
          <p:cNvPr id="5" name="Rectangle 4"/>
          <p:cNvSpPr/>
          <p:nvPr/>
        </p:nvSpPr>
        <p:spPr>
          <a:xfrm>
            <a:off x="804672" y="2121408"/>
            <a:ext cx="6583680" cy="22860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04672" y="2212848"/>
            <a:ext cx="7772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00C2B2"/>
                </a:solidFill>
                <a:latin typeface="Trebuchet MS"/>
              </a:rPr>
              <a:t>We're building it.</a:t>
            </a:r>
          </a:p>
        </p:txBody>
      </p:sp>
      <p:sp>
        <p:nvSpPr>
          <p:cNvPr id="7" name="Rectangle 6"/>
          <p:cNvSpPr/>
          <p:nvPr/>
        </p:nvSpPr>
        <p:spPr>
          <a:xfrm>
            <a:off x="804672" y="2999232"/>
            <a:ext cx="82296" cy="82296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9264" y="2907792"/>
            <a:ext cx="7772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0F4FF"/>
                </a:solidFill>
                <a:latin typeface="Calibri"/>
              </a:rPr>
              <a:t>SAG-AFTRA &amp; WGA AI consent clauses are now contractually mandatory</a:t>
            </a:r>
          </a:p>
        </p:txBody>
      </p:sp>
      <p:sp>
        <p:nvSpPr>
          <p:cNvPr id="9" name="Rectangle 8"/>
          <p:cNvSpPr/>
          <p:nvPr/>
        </p:nvSpPr>
        <p:spPr>
          <a:xfrm>
            <a:off x="804672" y="3346704"/>
            <a:ext cx="82296" cy="82296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9264" y="3255264"/>
            <a:ext cx="7772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0F4FF"/>
                </a:solidFill>
                <a:latin typeface="Calibri"/>
              </a:rPr>
              <a:t>AI regulation wave is accelerating globally — first-mover advantage is now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4672" y="3694176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69264" y="3602736"/>
            <a:ext cx="7772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0F4FF"/>
                </a:solidFill>
                <a:latin typeface="Calibri"/>
              </a:rPr>
              <a:t>No incumbent with a full biometric + blockchain + royalty stack exists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4672" y="4041648"/>
            <a:ext cx="82296" cy="8229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69264" y="3950208"/>
            <a:ext cx="77724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0F4FF"/>
                </a:solidFill>
                <a:latin typeface="Calibri"/>
              </a:rPr>
              <a:t>XRPL 4-second finality + RLUSD make the unit economics work today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4681728"/>
            <a:ext cx="9144000" cy="461772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74320" y="4736592"/>
            <a:ext cx="85953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00C2B2"/>
                </a:solidFill>
                <a:latin typeface="Calibri"/>
              </a:rPr>
              <a:t>Chip Mullaney  |  chip@vaulticsystemsgroup.com  |  vaulticsystemsgroup.com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" y="0"/>
            <a:ext cx="9089136" cy="77724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914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F4FF"/>
                </a:solidFill>
                <a:latin typeface="Trebuchet MS"/>
              </a:rPr>
              <a:t>THE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30352"/>
            <a:ext cx="8229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AI has outpaced the consent infrastructure that should govern it.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4782312"/>
            <a:ext cx="8595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Calibri"/>
              </a:rPr>
              <a:t>Vaultic Systems Group  |  vaulticsystemsgroup.com  |  chip@vaulticsystemsgroup.com  |  CONFIDENTIAL 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201168" y="932688"/>
            <a:ext cx="2798064" cy="356616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01168" y="932688"/>
            <a:ext cx="2798064" cy="64008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078992"/>
            <a:ext cx="1097280" cy="27432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1078992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F0F4FF"/>
                </a:solidFill>
                <a:latin typeface="Calibri"/>
              </a:rPr>
              <a:t>AI CLONING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1444752"/>
            <a:ext cx="24688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F4FF"/>
                </a:solidFill>
                <a:latin typeface="Trebuchet MS"/>
              </a:rPr>
              <a:t>Performers Cloned
Without Consent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2103120"/>
            <a:ext cx="246888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AI studios replicate voices and likenesses using scraped recordings. No consent was given. No payment made. SAG-AFTRA's 2023 strike centered on this exact issue — and studios still have no compliant solution.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63824" y="932688"/>
            <a:ext cx="2798064" cy="356616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163824" y="932688"/>
            <a:ext cx="2798064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328416" y="1078992"/>
            <a:ext cx="1097280" cy="27432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328416" y="1078992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F0F4FF"/>
                </a:solidFill>
                <a:latin typeface="Calibri"/>
              </a:rPr>
              <a:t>NO AUDIT TRAIL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28416" y="1444752"/>
            <a:ext cx="24688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F4FF"/>
                </a:solidFill>
                <a:latin typeface="Trebuchet MS"/>
              </a:rPr>
              <a:t>Zero Verifiable
Consent Infrastructure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28416" y="2103120"/>
            <a:ext cx="246888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Today's consent is a PDF clause or verbal OK — none of it is time-stamped, tamper-proof, or court-admissible. Studios face billions in liability with no defensible record.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80" y="932688"/>
            <a:ext cx="2798064" cy="356616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126480" y="932688"/>
            <a:ext cx="2798064" cy="64008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291072" y="1078992"/>
            <a:ext cx="1097280" cy="27432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291072" y="1078992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F0F4FF"/>
                </a:solidFill>
                <a:latin typeface="Calibri"/>
              </a:rPr>
              <a:t>LOST REVENUE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91072" y="1444752"/>
            <a:ext cx="246888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0F4FF"/>
                </a:solidFill>
                <a:latin typeface="Trebuchet MS"/>
              </a:rPr>
              <a:t>Performers Earn $0
on AI Synthesis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91072" y="2103120"/>
            <a:ext cx="246888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When a voice or likeness is synthesized by AI, performers receive nothing. No royalty mechanism exists at the transaction layer. The economic model for human creative identity is broken.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4864" y="4553712"/>
            <a:ext cx="9089136" cy="201168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74320" y="4572000"/>
            <a:ext cx="85953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0" i="1">
                <a:solidFill>
                  <a:srgbClr val="00C2B2"/>
                </a:solidFill>
                <a:latin typeface="Calibri"/>
              </a:rPr>
              <a:t>"The compliance gap is $18B and growing. No scalable, audit-proof solution exists on the market today."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" y="0"/>
            <a:ext cx="9089136" cy="77724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914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F4FF"/>
                </a:solidFill>
                <a:latin typeface="Trebuchet MS"/>
              </a:rPr>
              <a:t>MARKET OPPORTUNITY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30352"/>
            <a:ext cx="8229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Regulation, litigation, and AI adoption converging — creating a mandatory consent infrastructure layer.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4782312"/>
            <a:ext cx="8595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Calibri"/>
              </a:rPr>
              <a:t>Vaultic Systems Group  |  vaulticsystemsgroup.com  |  chip@vaulticsystemsgroup.com  |  CONFIDENTIAL 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201168" y="932688"/>
            <a:ext cx="4041648" cy="365760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01168" y="932688"/>
            <a:ext cx="4041648" cy="64008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5760" y="1078992"/>
            <a:ext cx="3703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00C2B2"/>
                </a:solidFill>
                <a:latin typeface="Calibri"/>
              </a:rPr>
              <a:t>TOTAL ADDRESSABLE MARKET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1389888"/>
            <a:ext cx="37033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0" b="1" i="0">
                <a:solidFill>
                  <a:srgbClr val="F0F4FF"/>
                </a:solidFill>
                <a:latin typeface="Trebuchet MS"/>
              </a:rPr>
              <a:t>$18B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2249424"/>
            <a:ext cx="3703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64748B"/>
                </a:solidFill>
                <a:latin typeface="Calibri"/>
              </a:rPr>
              <a:t>current compliance market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2578608"/>
            <a:ext cx="37033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00C2B2"/>
                </a:solidFill>
                <a:latin typeface="Trebuchet MS"/>
              </a:rPr>
              <a:t>→  $61B by 2032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2999232"/>
            <a:ext cx="3703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1">
                <a:solidFill>
                  <a:srgbClr val="64748B"/>
                </a:solidFill>
                <a:latin typeface="Calibri"/>
              </a:rPr>
              <a:t>22% CAGR  ·  AI regulation wave  ·  SAG-AFTRA mandates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" y="3401568"/>
            <a:ext cx="3346704" cy="475488"/>
          </a:xfrm>
          <a:prstGeom prst="rect">
            <a:avLst/>
          </a:prstGeom>
          <a:solidFill>
            <a:srgbClr val="1A2235"/>
          </a:solidFill>
          <a:ln w="7620">
            <a:solidFill>
              <a:srgbClr val="00C2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02920" y="3447288"/>
            <a:ext cx="3090672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1" i="0">
                <a:solidFill>
                  <a:srgbClr val="00C2B2"/>
                </a:solidFill>
                <a:latin typeface="Calibri"/>
              </a:rPr>
              <a:t>SAG-AFTRA AI Consent Clause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3648456"/>
            <a:ext cx="309067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Calibri"/>
              </a:rPr>
              <a:t>Now contractually mandatory for covered productions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425696" y="932688"/>
            <a:ext cx="4480560" cy="1115568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425696" y="932688"/>
            <a:ext cx="73152" cy="1115568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645152" y="1005840"/>
            <a:ext cx="4069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0F4FF"/>
                </a:solidFill>
                <a:latin typeface="Trebuchet MS"/>
              </a:rPr>
              <a:t>Film &amp; TV / Post-Production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45152" y="1298448"/>
            <a:ext cx="40690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00C2B2"/>
                </a:solidFill>
                <a:latin typeface="Trebuchet MS"/>
              </a:rPr>
              <a:t>$8.2B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45152" y="1719072"/>
            <a:ext cx="4069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ADR synthesis, AI voice replacement, visual likeness licensing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425696" y="2148840"/>
            <a:ext cx="4480560" cy="1115568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425696" y="2148840"/>
            <a:ext cx="73152" cy="1115568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645152" y="2221992"/>
            <a:ext cx="4069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0F4FF"/>
                </a:solidFill>
                <a:latin typeface="Trebuchet MS"/>
              </a:rPr>
              <a:t>Live Events &amp; Broadcast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645152" y="2514600"/>
            <a:ext cx="40690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A855F7"/>
                </a:solidFill>
                <a:latin typeface="Trebuchet MS"/>
              </a:rPr>
              <a:t>$5.7B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45152" y="2935224"/>
            <a:ext cx="4069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Real-time performance consent, streaming rights, touring agreements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425696" y="3364992"/>
            <a:ext cx="4480560" cy="1115568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425696" y="3364992"/>
            <a:ext cx="73152" cy="111556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645152" y="3438144"/>
            <a:ext cx="4069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0F4FF"/>
                </a:solidFill>
                <a:latin typeface="Trebuchet MS"/>
              </a:rPr>
              <a:t>Music &amp; Commercial Voice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645152" y="3730752"/>
            <a:ext cx="40690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59E0B"/>
                </a:solidFill>
                <a:latin typeface="Trebuchet MS"/>
              </a:rPr>
              <a:t>$4.1B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45152" y="4151376"/>
            <a:ext cx="4069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Voice cloning licensing, jingle AI use, commercial voiceover rights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" y="0"/>
            <a:ext cx="9089136" cy="77724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914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F4FF"/>
                </a:solidFill>
                <a:latin typeface="Trebuchet MS"/>
              </a:rPr>
              <a:t>OUR SOLUTION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30352"/>
            <a:ext cx="8229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Three integrated products. One unified identity infrastructure for entertainment.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4782312"/>
            <a:ext cx="8595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Calibri"/>
              </a:rPr>
              <a:t>Vaultic Systems Group  |  vaulticsystemsgroup.com  |  chip@vaulticsystemsgroup.com  |  CONFIDENTIAL 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201168" y="932688"/>
            <a:ext cx="2798064" cy="3456432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01168" y="932688"/>
            <a:ext cx="2798064" cy="64008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60" y="1078992"/>
            <a:ext cx="2331720" cy="246888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1078992"/>
            <a:ext cx="233172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00C2B2"/>
                </a:solidFill>
                <a:latin typeface="Calibri"/>
              </a:rPr>
              <a:t>IDENTITY &amp; CONSENT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5760" y="1389888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F4FF"/>
                </a:solidFill>
                <a:latin typeface="Trebuchet MS"/>
              </a:rPr>
              <a:t>EchoPrint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1901952"/>
            <a:ext cx="2468880" cy="1115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64748B"/>
                </a:solidFill>
                <a:latin typeface="Calibri"/>
              </a:rPr>
              <a:t>Voice + face biometric enrollment. SHA-256 hashed — raw data never stored. Consent signed on XRP Ledger in under 4 seconds. Immutable. Auditable. Performer-controlled.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3017520"/>
            <a:ext cx="82296" cy="82296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" y="2944368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MFCC voice fingerprint (40 coeff.)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3337560"/>
            <a:ext cx="82296" cy="82296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12064" y="3264408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MediaPipe FaceMesh 468 landmarks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3657600"/>
            <a:ext cx="82296" cy="82296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12064" y="3584448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XRPL on-chain consent record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3977639"/>
            <a:ext cx="82296" cy="82296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12064" y="3904487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RLUSD royalty settlement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163824" y="932688"/>
            <a:ext cx="2798064" cy="3456432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163824" y="932688"/>
            <a:ext cx="2798064" cy="64008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3328416" y="1078992"/>
            <a:ext cx="2331720" cy="246888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328416" y="1078992"/>
            <a:ext cx="233172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A855F7"/>
                </a:solidFill>
                <a:latin typeface="Calibri"/>
              </a:rPr>
              <a:t>STUDIO PRODUCTION OS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28416" y="1389888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F4FF"/>
                </a:solidFill>
                <a:latin typeface="Trebuchet MS"/>
              </a:rPr>
              <a:t>PostMind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28416" y="1901952"/>
            <a:ext cx="2468880" cy="1115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64748B"/>
                </a:solidFill>
                <a:latin typeface="Calibri"/>
              </a:rPr>
              <a:t>The supervisor-side dashboard. A2 Director AI manages ADR sessions bidirectionally. Consent requests, materials, and approval workflows — unified in one interface.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328416" y="3017520"/>
            <a:ext cx="82296" cy="82296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474720" y="2944368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A2 Director AI engine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328416" y="3337560"/>
            <a:ext cx="82296" cy="82296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474720" y="3264408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Script &amp; notes delivery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28416" y="3657600"/>
            <a:ext cx="82296" cy="82296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474720" y="3584448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Consent request queue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328416" y="3977639"/>
            <a:ext cx="82296" cy="82296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474720" y="3904487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HTP Flywheel automation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126480" y="932688"/>
            <a:ext cx="2798064" cy="3456432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126480" y="932688"/>
            <a:ext cx="2798064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291072" y="1078992"/>
            <a:ext cx="2331720" cy="246888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291072" y="1078992"/>
            <a:ext cx="2331720" cy="246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F59E0B"/>
                </a:solidFill>
                <a:latin typeface="Calibri"/>
              </a:rPr>
              <a:t>LIVE EVENTS &amp; BROADCAST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291072" y="1389888"/>
            <a:ext cx="24688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F4FF"/>
                </a:solidFill>
                <a:latin typeface="Trebuchet MS"/>
              </a:rPr>
              <a:t>ShowMind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291072" y="1901952"/>
            <a:ext cx="2468880" cy="1115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64748B"/>
                </a:solidFill>
                <a:latin typeface="Calibri"/>
              </a:rPr>
              <a:t>Real-time consent dispatch for live performances. Broadcasting rights, touring agreements, and streaming consent — handled at event speed, settled on-chain via RLUSD.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291072" y="3017520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437376" y="2944368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Real-time consent flow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291072" y="3337560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437376" y="3264408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Live event licensing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291072" y="3657600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437376" y="3584448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Broadcast rights management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291072" y="3977639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437376" y="3904487"/>
            <a:ext cx="2286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Per-performance royalties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01168" y="4462272"/>
            <a:ext cx="8741664" cy="292608"/>
          </a:xfrm>
          <a:prstGeom prst="rect">
            <a:avLst/>
          </a:prstGeom>
          <a:solidFill>
            <a:srgbClr val="1A2235"/>
          </a:solidFill>
          <a:ln w="7620">
            <a:solidFill>
              <a:srgbClr val="00C2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457200" y="4480560"/>
            <a:ext cx="8229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C2B2"/>
                </a:solidFill>
                <a:latin typeface="Calibri"/>
              </a:rPr>
              <a:t>Converges into  →  NexusStudios.io — Lights-Out Autonomous Production Endpoint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" y="0"/>
            <a:ext cx="9089136" cy="77724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914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F4FF"/>
                </a:solidFill>
                <a:latin typeface="Trebuchet MS"/>
              </a:rPr>
              <a:t>HOW ECHOPRINT WORKS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30352"/>
            <a:ext cx="8229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Three steps. From enrollment to on-chain consent in under 60 seconds.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4782312"/>
            <a:ext cx="8595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Calibri"/>
              </a:rPr>
              <a:t>Vaultic Systems Group  |  vaulticsystemsgroup.com  |  chip@vaulticsystemsgroup.com  |  CONFIDENTIAL 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201168" y="932688"/>
            <a:ext cx="2798064" cy="365760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01168" y="932688"/>
            <a:ext cx="2798064" cy="64008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5760" y="1042415"/>
            <a:ext cx="2468880" cy="6583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4000" b="1" i="0">
                <a:solidFill>
                  <a:srgbClr val="00C2B2"/>
                </a:solidFill>
                <a:latin typeface="Trebuchet MS"/>
              </a:rPr>
              <a:t>01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" y="1719072"/>
            <a:ext cx="457200" cy="36576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5760" y="1792224"/>
            <a:ext cx="2468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0F4FF"/>
                </a:solidFill>
                <a:latin typeface="Trebuchet MS"/>
              </a:rPr>
              <a:t>ENROLL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2194560"/>
            <a:ext cx="246888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Performer completes a 10-second voice session + single camera frame. Meyda MFCC (40 coefficients) + MediaPipe FaceMesh (468 landmarks). Both hashed via Web Crypto SHA-256.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" y="3511296"/>
            <a:ext cx="2532888" cy="475488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02336" y="3547872"/>
            <a:ext cx="24231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00C2B2"/>
                </a:solidFill>
                <a:latin typeface="Calibri"/>
              </a:rPr>
              <a:t>Raw biometric data is never stored
or transmitted. Hash only.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163824" y="932688"/>
            <a:ext cx="2798064" cy="365760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3163824" y="932688"/>
            <a:ext cx="2798064" cy="64008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328416" y="1042415"/>
            <a:ext cx="2468880" cy="6583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4000" b="1" i="0">
                <a:solidFill>
                  <a:srgbClr val="A855F7"/>
                </a:solidFill>
                <a:latin typeface="Trebuchet MS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328416" y="1719072"/>
            <a:ext cx="457200" cy="36576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328416" y="1792224"/>
            <a:ext cx="2468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0F4FF"/>
                </a:solidFill>
                <a:latin typeface="Trebuchet MS"/>
              </a:rPr>
              <a:t>CONSENT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328416" y="2194560"/>
            <a:ext cx="246888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Studio sends a structured request via PostMind — project details, ADR script, usage scope. Performer reviews in EchoPrint dashboard and signs. TX confirmed on XRPL in ~4 seconds.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00984" y="3511296"/>
            <a:ext cx="2532888" cy="475488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364992" y="3547872"/>
            <a:ext cx="24231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A855F7"/>
                </a:solidFill>
                <a:latin typeface="Calibri"/>
              </a:rPr>
              <a:t>Immutable timestamp. Auditable.
Audit trail lives on the ledger forever.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26480" y="932688"/>
            <a:ext cx="2798064" cy="365760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126480" y="932688"/>
            <a:ext cx="2798064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291072" y="1042415"/>
            <a:ext cx="2468880" cy="6583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4000" b="1" i="0">
                <a:solidFill>
                  <a:srgbClr val="F59E0B"/>
                </a:solidFill>
                <a:latin typeface="Trebuchet MS"/>
              </a:rPr>
              <a:t>03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291072" y="1719072"/>
            <a:ext cx="457200" cy="3657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291072" y="1792224"/>
            <a:ext cx="2468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0F4FF"/>
                </a:solidFill>
                <a:latin typeface="Trebuchet MS"/>
              </a:rPr>
              <a:t>EARN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91072" y="2194560"/>
            <a:ext cx="2468880" cy="1234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Every authorized use triggers an RLUSD royalty payment via smart contract. ISO Engine holds performer funds at 8-12% APY with an 8% floor guarantee. Fully automated settlement.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263640" y="3511296"/>
            <a:ext cx="2532888" cy="475488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327648" y="3547872"/>
            <a:ext cx="24231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1">
                <a:solidFill>
                  <a:srgbClr val="F59E0B"/>
                </a:solidFill>
                <a:latin typeface="Calibri"/>
              </a:rPr>
              <a:t>Performers get paid per use.
No manual invoicing. No missed payments.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935224" y="2304288"/>
            <a:ext cx="411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00C2B2"/>
                </a:solidFill>
                <a:latin typeface="Calibri"/>
              </a:rPr>
              <a:t>→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897880" y="2304288"/>
            <a:ext cx="4114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00C2B2"/>
                </a:solidFill>
                <a:latin typeface="Calibri"/>
              </a:rPr>
              <a:t>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" y="0"/>
            <a:ext cx="9089136" cy="77724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914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F4FF"/>
                </a:solidFill>
                <a:latin typeface="Trebuchet MS"/>
              </a:rPr>
              <a:t>THE PRODUCT — WORKING TODAY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30352"/>
            <a:ext cx="8229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Full-stack demo: EchoPrint + PostMind + XRPL Testnet. Not a mockup. Not a wireframe.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4782312"/>
            <a:ext cx="8595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Calibri"/>
              </a:rPr>
              <a:t>Vaultic Systems Group  |  vaulticsystemsgroup.com  |  chip@vaulticsystemsgroup.com  |  CONFIDENTIAL 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201168" y="932688"/>
            <a:ext cx="4663440" cy="3657600"/>
          </a:xfrm>
          <a:prstGeom prst="rect">
            <a:avLst/>
          </a:prstGeom>
          <a:solidFill>
            <a:srgbClr val="131929"/>
          </a:solidFill>
          <a:ln w="10160">
            <a:solidFill>
              <a:srgbClr val="00C2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01168" y="932688"/>
            <a:ext cx="4663440" cy="64008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10896" y="1078992"/>
            <a:ext cx="4443984" cy="365760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84048" y="1115568"/>
            <a:ext cx="4297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00C2B2"/>
                </a:solidFill>
                <a:latin typeface="Calibri"/>
              </a:rPr>
              <a:t>EchoPrint  ·  Artist Dashboard  ·  Jordan Mercer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0896" y="1517904"/>
            <a:ext cx="1389888" cy="1901952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84048" y="1554480"/>
            <a:ext cx="1234440" cy="1783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0">
                <a:solidFill>
                  <a:srgbClr val="00C2B2"/>
                </a:solidFill>
                <a:latin typeface="Calibri"/>
              </a:rPr>
              <a:t>Profile</a:t>
            </a:r>
          </a:p>
          <a:p>
            <a:pPr algn="l"/>
            <a:r>
              <a:rPr sz="900" b="1" i="0">
                <a:solidFill>
                  <a:srgbClr val="F0F4FF"/>
                </a:solidFill>
                <a:latin typeface="Calibri"/>
              </a:rPr>
              <a:t>Jordan Mercer</a:t>
            </a:r>
          </a:p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SAG-AFTRA</a:t>
            </a:r>
          </a:p>
          <a:p>
            <a:pPr algn="l"/>
            <a:r>
              <a:rPr sz="600" b="0" i="0">
                <a:solidFill>
                  <a:srgbClr val="64748B"/>
                </a:solidFill>
                <a:latin typeface="Calibri"/>
              </a:rPr>
              <a:t/>
            </a:r>
          </a:p>
          <a:p>
            <a:pPr algn="l"/>
            <a:r>
              <a:rPr sz="850" b="0" i="0">
                <a:solidFill>
                  <a:srgbClr val="22C55E"/>
                </a:solidFill>
                <a:latin typeface="Calibri"/>
              </a:rPr>
              <a:t>Voice  ✓</a:t>
            </a:r>
          </a:p>
          <a:p>
            <a:pPr algn="l"/>
            <a:r>
              <a:rPr sz="850" b="0" i="0">
                <a:solidFill>
                  <a:srgbClr val="22C55E"/>
                </a:solidFill>
                <a:latin typeface="Calibri"/>
              </a:rPr>
              <a:t>Face   ✓</a:t>
            </a:r>
          </a:p>
          <a:p>
            <a:pPr algn="l"/>
            <a:r>
              <a:rPr sz="600" b="0" i="0">
                <a:solidFill>
                  <a:srgbClr val="64748B"/>
                </a:solidFill>
                <a:latin typeface="Calibri"/>
              </a:rPr>
              <a:t/>
            </a:r>
          </a:p>
          <a:p>
            <a:pPr algn="l"/>
            <a:r>
              <a:rPr sz="800" b="0" i="0">
                <a:solidFill>
                  <a:srgbClr val="F59E0B"/>
                </a:solidFill>
                <a:latin typeface="Calibri"/>
              </a:rPr>
              <a:t>Pending: 1</a:t>
            </a:r>
          </a:p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Signed:  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73936" y="1517904"/>
            <a:ext cx="2852928" cy="749808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847088" y="1554480"/>
            <a:ext cx="27432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F0F4FF"/>
                </a:solidFill>
                <a:latin typeface="Calibri"/>
              </a:rPr>
              <a:t>Incoming Request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47088" y="1783080"/>
            <a:ext cx="2743200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Nexus Studio  ·  The Parallax Files
ADR Session  ·  May 28, 2026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773936" y="2340864"/>
            <a:ext cx="2852928" cy="640080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847088" y="2377440"/>
            <a:ext cx="18288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1" i="0">
                <a:solidFill>
                  <a:srgbClr val="F0F4FF"/>
                </a:solidFill>
                <a:latin typeface="Calibri"/>
              </a:rPr>
              <a:t>Consent Toggles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47088" y="2578608"/>
            <a:ext cx="2743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0C2B2"/>
                </a:solidFill>
                <a:latin typeface="Calibri"/>
              </a:rPr>
              <a:t>Voice synthesis  [ON]
Face replication  [ON]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773936" y="3054096"/>
            <a:ext cx="2852928" cy="475488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828800" y="3108960"/>
            <a:ext cx="272491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A0F1E"/>
                </a:solidFill>
                <a:latin typeface="Calibri"/>
              </a:rPr>
              <a:t>Verify Biometrics &amp; Sign On-Chain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10896" y="3621024"/>
            <a:ext cx="4443984" cy="384048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84048" y="3666744"/>
            <a:ext cx="42976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00C2B2"/>
                </a:solidFill>
                <a:latin typeface="Calibri"/>
              </a:rPr>
              <a:t>TX: A9F2C7D4...  |  Ledger #95,441,228  |  Signed: May 23, 2026  14:32:07 UTC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1168" y="4160520"/>
            <a:ext cx="46634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50" b="0" i="1">
                <a:solidFill>
                  <a:srgbClr val="64748B"/>
                </a:solidFill>
                <a:latin typeface="Calibri"/>
              </a:rPr>
              <a:t>Live demo available — real XRPL Testnet TX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047488" y="932688"/>
            <a:ext cx="3858768" cy="82296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5047488" y="932688"/>
            <a:ext cx="64008" cy="822960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230368" y="1005840"/>
            <a:ext cx="3520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0F4FF"/>
                </a:solidFill>
                <a:latin typeface="Trebuchet MS"/>
              </a:rPr>
              <a:t>4 Working Dashboard Pages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230368" y="1316736"/>
            <a:ext cx="3520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EchoPrint artist portal, PostMind studio dashboard, Royalty flow, Biometric capture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047488" y="1847088"/>
            <a:ext cx="3858768" cy="82296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5047488" y="1847088"/>
            <a:ext cx="64008" cy="82296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230368" y="1920240"/>
            <a:ext cx="3520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0F4FF"/>
                </a:solidFill>
                <a:latin typeface="Trebuchet MS"/>
              </a:rPr>
              <a:t>Real XRPL Testnet Writes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30368" y="2231136"/>
            <a:ext cx="3520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AccountSet TXs with consent memo + biometric hash. Verifiable on testnet.xrpl.org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047488" y="2761488"/>
            <a:ext cx="3858768" cy="82296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047488" y="2761488"/>
            <a:ext cx="64008" cy="8229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230368" y="2834640"/>
            <a:ext cx="3520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0F4FF"/>
                </a:solidFill>
                <a:latin typeface="Trebuchet MS"/>
              </a:rPr>
              <a:t>Live Biometric Capture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230368" y="3145536"/>
            <a:ext cx="3520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Meyda MFCC voice + MediaPipe FaceMesh — real spectral data, not simulated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047488" y="3675887"/>
            <a:ext cx="3858768" cy="82296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5047488" y="3675887"/>
            <a:ext cx="64008" cy="822960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230368" y="3749039"/>
            <a:ext cx="3520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F0F4FF"/>
                </a:solidFill>
                <a:latin typeface="Trebuchet MS"/>
              </a:rPr>
              <a:t>End-to-End Consent Loop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230368" y="4059935"/>
            <a:ext cx="3520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Studio sends → performer signs → PostMind auto-updates. Full cross-page state flow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" y="0"/>
            <a:ext cx="9089136" cy="77724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914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F4FF"/>
                </a:solidFill>
                <a:latin typeface="Trebuchet MS"/>
              </a:rPr>
              <a:t>BUSINESS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30352"/>
            <a:ext cx="8229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Three complementary revenue streams — SaaS, transaction fees, and yield.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4782312"/>
            <a:ext cx="8595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Calibri"/>
              </a:rPr>
              <a:t>Vaultic Systems Group  |  vaulticsystemsgroup.com  |  chip@vaulticsystemsgroup.com  |  CONFIDENTIAL 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201168" y="932688"/>
            <a:ext cx="2798064" cy="365760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01168" y="932688"/>
            <a:ext cx="2798064" cy="64008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5760" y="1060704"/>
            <a:ext cx="2468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0F4FF"/>
                </a:solidFill>
                <a:latin typeface="Trebuchet MS"/>
              </a:rPr>
              <a:t>Platform SaaS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1463040"/>
            <a:ext cx="24688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1">
                <a:solidFill>
                  <a:srgbClr val="64748B"/>
                </a:solidFill>
                <a:latin typeface="Calibri"/>
              </a:rPr>
              <a:t>Studios &amp; Production Cos.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" y="1810512"/>
            <a:ext cx="2468880" cy="594360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5760" y="1847088"/>
            <a:ext cx="24688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00C2B2"/>
                </a:solidFill>
                <a:latin typeface="Trebuchet MS"/>
              </a:rPr>
              <a:t>$499–$2,499 / mo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606040"/>
            <a:ext cx="82296" cy="82296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" y="2514600"/>
            <a:ext cx="2286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Per-seat licensing for PostMind + EchoPrint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2971800"/>
            <a:ext cx="82296" cy="82296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12064" y="2880360"/>
            <a:ext cx="2286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Enterprise: unlimited seats + API access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3337560"/>
            <a:ext cx="82296" cy="82296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12064" y="3246120"/>
            <a:ext cx="2286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Live events tier: ShowMind add-on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3703320"/>
            <a:ext cx="82296" cy="82296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12064" y="3611880"/>
            <a:ext cx="2286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Annual contracts with usage-based upside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163824" y="932688"/>
            <a:ext cx="2798064" cy="365760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163824" y="932688"/>
            <a:ext cx="2798064" cy="64008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328416" y="1060704"/>
            <a:ext cx="2468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0F4FF"/>
                </a:solidFill>
                <a:latin typeface="Trebuchet MS"/>
              </a:rPr>
              <a:t>Per-Consent Fee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328416" y="1463040"/>
            <a:ext cx="24688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1">
                <a:solidFill>
                  <a:srgbClr val="64748B"/>
                </a:solidFill>
                <a:latin typeface="Calibri"/>
              </a:rPr>
              <a:t>Per Signed Consent Record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28416" y="1810512"/>
            <a:ext cx="2468880" cy="594360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328416" y="1847088"/>
            <a:ext cx="24688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A855F7"/>
                </a:solidFill>
                <a:latin typeface="Trebuchet MS"/>
              </a:rPr>
              <a:t>$2.50–$15 per consent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328416" y="2606040"/>
            <a:ext cx="82296" cy="82296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474720" y="2514600"/>
            <a:ext cx="2286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Fee per XRPL consent write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328416" y="2971800"/>
            <a:ext cx="82296" cy="82296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474720" y="2880360"/>
            <a:ext cx="2286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Scales with project size / usage scope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328416" y="3337560"/>
            <a:ext cx="82296" cy="82296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474720" y="3246120"/>
            <a:ext cx="2286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High-frequency: ADR, commercials, broadcast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328416" y="3703320"/>
            <a:ext cx="82296" cy="82296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474720" y="3611880"/>
            <a:ext cx="2286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Volume discount for enterprise tiers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126480" y="932688"/>
            <a:ext cx="2798064" cy="365760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126480" y="932688"/>
            <a:ext cx="2798064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291072" y="1060704"/>
            <a:ext cx="2468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0F4FF"/>
                </a:solidFill>
                <a:latin typeface="Trebuchet MS"/>
              </a:rPr>
              <a:t>ISO Engine Yield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91072" y="1463040"/>
            <a:ext cx="24688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1">
                <a:solidFill>
                  <a:srgbClr val="64748B"/>
                </a:solidFill>
                <a:latin typeface="Calibri"/>
              </a:rPr>
              <a:t>Performer Royalty Accounts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91072" y="1810512"/>
            <a:ext cx="2468880" cy="594360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291072" y="1847088"/>
            <a:ext cx="2468880" cy="530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F59E0B"/>
                </a:solidFill>
                <a:latin typeface="Trebuchet MS"/>
              </a:rPr>
              <a:t>8–12% APY  |  8% floor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291072" y="2606040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437376" y="2514600"/>
            <a:ext cx="2286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RLUSD in performer accounts earns yield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291072" y="2971800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437376" y="2880360"/>
            <a:ext cx="2286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VSG manages ISO Engine — takes spread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291072" y="3337560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437376" y="3246120"/>
            <a:ext cx="2286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Performer sees clean payout dashboard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291072" y="3703320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437376" y="3611880"/>
            <a:ext cx="22860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19" b="0" i="0">
                <a:solidFill>
                  <a:srgbClr val="F0F4FF"/>
                </a:solidFill>
                <a:latin typeface="Calibri"/>
              </a:rPr>
              <a:t>Scales linearly with performer base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01168" y="4636008"/>
            <a:ext cx="8705088" cy="347472"/>
          </a:xfrm>
          <a:prstGeom prst="rect">
            <a:avLst/>
          </a:prstGeom>
          <a:solidFill>
            <a:srgbClr val="1A22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347472" y="4663440"/>
            <a:ext cx="84124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1">
                <a:solidFill>
                  <a:srgbClr val="00C2B2"/>
                </a:solidFill>
                <a:latin typeface="Calibri"/>
              </a:rPr>
              <a:t>Example cluster: 50 studio seats + 500 consents/mo + $200K RLUSD managed  ≈  $48K ARR per customer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" y="0"/>
            <a:ext cx="9089136" cy="77724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914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F4FF"/>
                </a:solidFill>
                <a:latin typeface="Trebuchet MS"/>
              </a:rPr>
              <a:t>TRACTION &amp; VALIDATION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30352"/>
            <a:ext cx="8229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Built in weeks. Real technology. Real ledger. Real signal.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4782312"/>
            <a:ext cx="8595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Calibri"/>
              </a:rPr>
              <a:t>Vaultic Systems Group  |  vaulticsystemsgroup.com  |  chip@vaulticsystemsgroup.com  |  CONFIDENTIAL 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201168" y="932688"/>
            <a:ext cx="4251960" cy="365760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01168" y="932688"/>
            <a:ext cx="4251960" cy="64008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65760" y="1042415"/>
            <a:ext cx="3931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0C2B2"/>
                </a:solidFill>
                <a:latin typeface="Calibri"/>
              </a:rPr>
              <a:t>What Exists Today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7472" y="1508760"/>
            <a:ext cx="82296" cy="8229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02920" y="1417320"/>
            <a:ext cx="37033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0F4FF"/>
                </a:solidFill>
                <a:latin typeface="Calibri"/>
              </a:rPr>
              <a:t>XRPL Testnet POC Live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20" y="1636776"/>
            <a:ext cx="3703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Calibri"/>
              </a:rPr>
              <a:t>Real AccountSet TXs with biometric hash + consent memo. Verifiable on testnet.xrpl.org.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7472" y="2039112"/>
            <a:ext cx="82296" cy="8229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" y="1947672"/>
            <a:ext cx="37033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0F4FF"/>
                </a:solidFill>
                <a:latin typeface="Calibri"/>
              </a:rPr>
              <a:t>Full Demo Stack — 4 Pages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2167128"/>
            <a:ext cx="3703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Calibri"/>
              </a:rPr>
              <a:t>Artist portal, studio dashboard, royalty flow, biometric capture — all wired with real nav.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47472" y="2569464"/>
            <a:ext cx="82296" cy="8229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02920" y="2478024"/>
            <a:ext cx="37033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0F4FF"/>
                </a:solidFill>
                <a:latin typeface="Calibri"/>
              </a:rPr>
              <a:t>Real Biometric Capture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2920" y="2697480"/>
            <a:ext cx="3703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Calibri"/>
              </a:rPr>
              <a:t>Meyda MFCC voice (40 coeff, 10 sec) + MediaPipe FaceMesh (468 landmarks). Web Crypto SHA-256.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47472" y="3099816"/>
            <a:ext cx="82296" cy="82296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" y="3008376"/>
            <a:ext cx="37033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0F4FF"/>
                </a:solidFill>
                <a:latin typeface="Calibri"/>
              </a:rPr>
              <a:t>End-to-End Consent Loop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" y="3227832"/>
            <a:ext cx="3703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Calibri"/>
              </a:rPr>
              <a:t>Studio sends in PostMind → performer signs in EchoPrint → PostMind auto-updates on return.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472" y="3630168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02920" y="3538728"/>
            <a:ext cx="37033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0F4FF"/>
                </a:solidFill>
                <a:latin typeface="Calibri"/>
              </a:rPr>
              <a:t>Patent Application — In Progress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2920" y="3758184"/>
            <a:ext cx="3703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Calibri"/>
              </a:rPr>
              <a:t>Biometric consent anchored to blockchain. Filing alongside entity formation.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47472" y="4160520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02920" y="4069080"/>
            <a:ext cx="37033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F0F4FF"/>
                </a:solidFill>
                <a:latin typeface="Calibri"/>
              </a:rPr>
              <a:t>Industry Advisors Engaged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2920" y="4288536"/>
            <a:ext cx="37033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Calibri"/>
              </a:rPr>
              <a:t>Hollywood post-production veterans providing domain validation, strategic guidance, and studio introductions.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636008" y="932688"/>
            <a:ext cx="4270248" cy="1572768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636008" y="932688"/>
            <a:ext cx="4270248" cy="64008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800600" y="1042415"/>
            <a:ext cx="3931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A855F7"/>
                </a:solidFill>
                <a:latin typeface="Calibri"/>
              </a:rPr>
              <a:t>Next 90 Days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00600" y="1490472"/>
            <a:ext cx="82296" cy="82296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937760" y="1399032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0F4FF"/>
                </a:solidFill>
                <a:latin typeface="Calibri"/>
              </a:rPr>
              <a:t>File Vaultic LLC (Texas)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00600" y="1810512"/>
            <a:ext cx="82296" cy="82296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937760" y="1719072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0F4FF"/>
                </a:solidFill>
                <a:latin typeface="Calibri"/>
              </a:rPr>
              <a:t>Provisional patent application submitted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800600" y="2130552"/>
            <a:ext cx="82296" cy="82296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937760" y="2039112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0F4FF"/>
                </a:solidFill>
                <a:latin typeface="Calibri"/>
              </a:rPr>
              <a:t>Apply: Aleo Network Foundation Grant (up to $100K)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800600" y="2450592"/>
            <a:ext cx="82296" cy="82296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937760" y="2359152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0F4FF"/>
                </a:solidFill>
                <a:latin typeface="Calibri"/>
              </a:rPr>
              <a:t>First studio pilot conversation underway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636008" y="2596896"/>
            <a:ext cx="4270248" cy="1993392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4636008" y="2596896"/>
            <a:ext cx="4270248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4800600" y="2706624"/>
            <a:ext cx="3931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59E0B"/>
                </a:solidFill>
                <a:latin typeface="Calibri"/>
              </a:rPr>
              <a:t>6–12 Month Targets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800600" y="3154680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937760" y="3063240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0F4FF"/>
                </a:solidFill>
                <a:latin typeface="Calibri"/>
              </a:rPr>
              <a:t>NSF SBIR Phase I (~$275K non-dilutive)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800600" y="3474720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4937760" y="3383280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0F4FF"/>
                </a:solidFill>
                <a:latin typeface="Calibri"/>
              </a:rPr>
              <a:t>3 paid studio or live event pilots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800600" y="3794759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4937760" y="3703320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0F4FF"/>
                </a:solidFill>
                <a:latin typeface="Calibri"/>
              </a:rPr>
              <a:t>SAG-AFTRA / union partnership conversation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800600" y="4114800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4937760" y="4023360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0F4FF"/>
                </a:solidFill>
                <a:latin typeface="Calibri"/>
              </a:rPr>
              <a:t>Seed round: $750K–$1.5M</a:t>
            </a:r>
          </a:p>
        </p:txBody>
      </p:sp>
      <p:sp>
        <p:nvSpPr>
          <p:cNvPr id="51" name="Rectangle 50"/>
          <p:cNvSpPr/>
          <p:nvPr/>
        </p:nvSpPr>
        <p:spPr>
          <a:xfrm>
            <a:off x="4800600" y="4434840"/>
            <a:ext cx="82296" cy="82296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4937760" y="4343400"/>
            <a:ext cx="374903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F0F4FF"/>
                </a:solidFill>
                <a:latin typeface="Calibri"/>
              </a:rPr>
              <a:t>ShowMind live events beta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74320" y="4645152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00C2B2"/>
                </a:solidFill>
                <a:latin typeface="Calibri"/>
              </a:rPr>
              <a:t>Zero external capital  ·  Built in weeks  ·  100% working code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F1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" y="0"/>
            <a:ext cx="9089136" cy="77724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9144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0F4FF"/>
                </a:solidFill>
                <a:latin typeface="Trebuchet MS"/>
              </a:rPr>
              <a:t>TEAM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530352"/>
            <a:ext cx="8229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64748B"/>
                </a:solidFill>
                <a:latin typeface="Calibri"/>
              </a:rPr>
              <a:t>Domain expertise at the intersection of entertainment, technology, and decentralized systems.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3192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74320" y="4782312"/>
            <a:ext cx="8595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4748B"/>
                </a:solidFill>
                <a:latin typeface="Calibri"/>
              </a:rPr>
              <a:t>Vaultic Systems Group  |  vaulticsystemsgroup.com  |  chip@vaulticsystemsgroup.com  |  CONFIDENTIAL 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201168" y="932688"/>
            <a:ext cx="4160520" cy="365760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01168" y="932688"/>
            <a:ext cx="4160520" cy="64008"/>
          </a:xfrm>
          <a:prstGeom prst="rect">
            <a:avLst/>
          </a:prstGeom>
          <a:solidFill>
            <a:srgbClr val="00C2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84048" y="1078992"/>
            <a:ext cx="1325880" cy="1463040"/>
          </a:xfrm>
          <a:prstGeom prst="rect">
            <a:avLst/>
          </a:prstGeom>
          <a:solidFill>
            <a:srgbClr val="1A2235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84048" y="1261872"/>
            <a:ext cx="13258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00C2B2"/>
                </a:solidFill>
                <a:latin typeface="Trebuchet MS"/>
              </a:rPr>
              <a:t>CHIP
MULLANEY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65376" y="1115568"/>
            <a:ext cx="233172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0F4FF"/>
                </a:solidFill>
                <a:latin typeface="Trebuchet MS"/>
              </a:rPr>
              <a:t>Chip Mullaney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65376" y="1508760"/>
            <a:ext cx="233172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0C2B2"/>
                </a:solidFill>
                <a:latin typeface="Calibri"/>
              </a:rPr>
              <a:t>Founder &amp; CEO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65376" y="1783080"/>
            <a:ext cx="23317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64748B"/>
                </a:solidFill>
                <a:latin typeface="Calibri"/>
              </a:rPr>
              <a:t>chip@vaulticsystemsgroup.com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" y="2651760"/>
            <a:ext cx="3749039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Entertainment technology entrepreneur with deep roots in live production and post-production workflows.</a:t>
            </a:r>
          </a:p>
          <a:p>
            <a:pPr algn="l"/>
            <a:r>
              <a:rPr sz="500" b="0" i="0">
                <a:solidFill>
                  <a:srgbClr val="64748B"/>
                </a:solidFill>
                <a:latin typeface="Calibri"/>
              </a:rPr>
              <a:t/>
            </a:r>
          </a:p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Identified the AI consent gap as an unsolved infrastructure problem — built the proof of concept to validate the market.</a:t>
            </a:r>
          </a:p>
          <a:p>
            <a:pPr algn="l"/>
            <a:r>
              <a:rPr sz="500" b="0" i="0">
                <a:solidFill>
                  <a:srgbClr val="64748B"/>
                </a:solidFill>
                <a:latin typeface="Calibri"/>
              </a:rPr>
              <a:t/>
            </a:r>
          </a:p>
          <a:p>
            <a:pPr algn="l"/>
            <a:r>
              <a:rPr sz="950" b="0" i="0">
                <a:solidFill>
                  <a:srgbClr val="64748B"/>
                </a:solidFill>
                <a:latin typeface="Calibri"/>
              </a:rPr>
              <a:t>Expertise: XRPL / Web3 integration, AI audio/video pipelines, biometric systems, production automation.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0" y="932688"/>
            <a:ext cx="2176272" cy="173736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572000" y="932688"/>
            <a:ext cx="2176272" cy="64008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09160" y="1060704"/>
            <a:ext cx="19202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0F4FF"/>
                </a:solidFill>
                <a:latin typeface="Trebuchet MS"/>
              </a:rPr>
              <a:t>Paul Robie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09160" y="1353312"/>
            <a:ext cx="1920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A855F7"/>
                </a:solidFill>
                <a:latin typeface="Calibri"/>
              </a:rPr>
              <a:t>Industry Advisor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09160" y="1627632"/>
            <a:ext cx="19202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Calibri"/>
              </a:rPr>
              <a:t>Hollywood post-production veteran. Warm chain to studio and post-production decision makers. Domain validator.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03720" y="932688"/>
            <a:ext cx="2176272" cy="173736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903720" y="932688"/>
            <a:ext cx="2176272" cy="64008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040880" y="1060704"/>
            <a:ext cx="19202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0F4FF"/>
                </a:solidFill>
                <a:latin typeface="Trebuchet MS"/>
              </a:rPr>
              <a:t>Jim Baldree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40880" y="1353312"/>
            <a:ext cx="1920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A855F7"/>
                </a:solidFill>
                <a:latin typeface="Calibri"/>
              </a:rPr>
              <a:t>Industry Advisor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040880" y="1627632"/>
            <a:ext cx="19202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Calibri"/>
              </a:rPr>
              <a:t>Hollywood post-production advisor. Production workflow expertise and industry network.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0" y="2807208"/>
            <a:ext cx="2176272" cy="173736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572000" y="2807208"/>
            <a:ext cx="2176272" cy="6400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709160" y="2935224"/>
            <a:ext cx="19202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0F4FF"/>
                </a:solidFill>
                <a:latin typeface="Trebuchet MS"/>
              </a:rPr>
              <a:t>Legal Counsel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09160" y="3227832"/>
            <a:ext cx="1920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F59E0B"/>
                </a:solidFill>
                <a:latin typeface="Calibri"/>
              </a:rPr>
              <a:t>Patent &amp; Entity Formation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709160" y="3502152"/>
            <a:ext cx="19202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Calibri"/>
              </a:rPr>
              <a:t>Texas LLC formation + provisional patent application currently in progress.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903720" y="2807208"/>
            <a:ext cx="2176272" cy="1737360"/>
          </a:xfrm>
          <a:prstGeom prst="rect">
            <a:avLst/>
          </a:prstGeom>
          <a:solidFill>
            <a:srgbClr val="131929"/>
          </a:solidFill>
          <a:ln w="6350">
            <a:solidFill>
              <a:srgbClr val="1E2A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6903720" y="2807208"/>
            <a:ext cx="2176272" cy="64008"/>
          </a:xfrm>
          <a:prstGeom prst="rect">
            <a:avLst/>
          </a:prstGeom>
          <a:solidFill>
            <a:srgbClr val="22C5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040880" y="2935224"/>
            <a:ext cx="19202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0F4FF"/>
                </a:solidFill>
                <a:latin typeface="Trebuchet MS"/>
              </a:rPr>
              <a:t>CTO / Engineer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40880" y="3227832"/>
            <a:ext cx="1920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22C55E"/>
                </a:solidFill>
                <a:latin typeface="Calibri"/>
              </a:rPr>
              <a:t>Open Role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040880" y="3502152"/>
            <a:ext cx="19202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64748B"/>
                </a:solidFill>
                <a:latin typeface="Calibri"/>
              </a:rPr>
              <a:t>Seeking a full-stack engineer with Web3 or biometric systems experience to join at co-founder level.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